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32" r:id="rId2"/>
    <p:sldId id="484" r:id="rId3"/>
    <p:sldId id="508" r:id="rId4"/>
    <p:sldId id="443" r:id="rId5"/>
    <p:sldId id="509" r:id="rId6"/>
    <p:sldId id="510" r:id="rId7"/>
    <p:sldId id="474" r:id="rId8"/>
    <p:sldId id="511" r:id="rId9"/>
    <p:sldId id="485" r:id="rId10"/>
    <p:sldId id="453" r:id="rId11"/>
    <p:sldId id="512" r:id="rId12"/>
    <p:sldId id="503" r:id="rId13"/>
    <p:sldId id="446" r:id="rId14"/>
    <p:sldId id="505" r:id="rId15"/>
    <p:sldId id="458" r:id="rId16"/>
    <p:sldId id="496" r:id="rId17"/>
    <p:sldId id="457" r:id="rId18"/>
    <p:sldId id="506" r:id="rId19"/>
    <p:sldId id="44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b="1" kern="1200">
        <a:solidFill>
          <a:srgbClr val="0000CC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700" b="1" kern="1200">
        <a:solidFill>
          <a:srgbClr val="0000CC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700" b="1" kern="1200">
        <a:solidFill>
          <a:srgbClr val="0000CC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700" b="1" kern="1200">
        <a:solidFill>
          <a:srgbClr val="0000CC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700" b="1" kern="1200">
        <a:solidFill>
          <a:srgbClr val="0000CC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18E5F"/>
    <a:srgbClr val="DFB641"/>
    <a:srgbClr val="926F00"/>
    <a:srgbClr val="A50021"/>
    <a:srgbClr val="CC99FF"/>
    <a:srgbClr val="FF0066"/>
    <a:srgbClr val="D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605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309481-D6AC-43B5-B9E3-215E52E8F820}" type="datetimeFigureOut">
              <a:rPr lang="ru-RU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1B2DDE-AC04-43E9-85C6-89364B62B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59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4C2088F-D4D4-4E87-9ECE-93709C402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98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607A5-7DD9-4F05-84AC-4B20D8B9E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C5BC1-D255-4325-BA79-73F027BD5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8D036-EFF0-4AF1-9194-AAEE7417E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F697-BA54-40B9-B221-68E191F01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17218-838F-4E87-849C-ACBF569F9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05980-3AC2-47C8-A167-56E85FBB0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46C32-A13B-47D1-A6BB-3234606D8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038EF-9DF0-4B07-ADA8-3910CF7DA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BADF-4A13-44E3-BF63-11F657A42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CDC4-DECD-4128-878F-9289AB407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E79A-3BBC-4B52-88F6-38CEC3B00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84807"/>
            </a:gs>
            <a:gs pos="12000">
              <a:srgbClr val="E6D78A"/>
            </a:gs>
            <a:gs pos="12000">
              <a:srgbClr val="984807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C00000"/>
            </a:gs>
            <a:gs pos="100000">
              <a:srgbClr val="984807"/>
            </a:gs>
            <a:gs pos="100000">
              <a:srgbClr val="984807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6642100"/>
            <a:ext cx="12350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b="0">
                <a:solidFill>
                  <a:srgbClr val="7F7F7F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b="0">
              <a:solidFill>
                <a:srgbClr val="7F7F7F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0" y="3429000"/>
            <a:ext cx="9144000" cy="3168650"/>
          </a:xfrm>
          <a:prstGeom prst="flowChartDocument">
            <a:avLst/>
          </a:prstGeom>
          <a:gradFill flip="none" rotWithShape="1">
            <a:gsLst>
              <a:gs pos="0">
                <a:srgbClr val="FFDA71">
                  <a:tint val="66000"/>
                  <a:satMod val="160000"/>
                </a:srgbClr>
              </a:gs>
              <a:gs pos="50000">
                <a:srgbClr val="FFDA71">
                  <a:tint val="44500"/>
                  <a:satMod val="160000"/>
                </a:srgbClr>
              </a:gs>
              <a:gs pos="100000">
                <a:srgbClr val="FFDA7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/>
          </a:p>
        </p:txBody>
      </p:sp>
      <p:sp>
        <p:nvSpPr>
          <p:cNvPr id="11" name="Блок-схема: документ 10"/>
          <p:cNvSpPr/>
          <p:nvPr/>
        </p:nvSpPr>
        <p:spPr>
          <a:xfrm rot="10800000">
            <a:off x="0" y="188913"/>
            <a:ext cx="9144000" cy="3240087"/>
          </a:xfrm>
          <a:prstGeom prst="flowChartDocument">
            <a:avLst/>
          </a:prstGeom>
          <a:gradFill flip="none" rotWithShape="1">
            <a:gsLst>
              <a:gs pos="0">
                <a:srgbClr val="FFDA71">
                  <a:tint val="66000"/>
                  <a:satMod val="160000"/>
                </a:srgbClr>
              </a:gs>
              <a:gs pos="50000">
                <a:srgbClr val="FFDA71">
                  <a:tint val="44500"/>
                  <a:satMod val="160000"/>
                </a:srgbClr>
              </a:gs>
              <a:gs pos="100000">
                <a:srgbClr val="FFDA7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/>
          </a:p>
        </p:txBody>
      </p:sp>
      <p:pic>
        <p:nvPicPr>
          <p:cNvPr id="12" name="Рисунок 11" descr="63794594_023338097.png"/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43831" y="-34666"/>
            <a:ext cx="768034" cy="791208"/>
          </a:xfrm>
          <a:prstGeom prst="rect">
            <a:avLst/>
          </a:prstGeom>
        </p:spPr>
      </p:pic>
      <p:pic>
        <p:nvPicPr>
          <p:cNvPr id="13" name="Рисунок 12" descr="63794594_023338097.png"/>
          <p:cNvPicPr>
            <a:picLocks noChangeAspect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5840720">
            <a:off x="8326477" y="6039205"/>
            <a:ext cx="768034" cy="791208"/>
          </a:xfrm>
          <a:prstGeom prst="rect">
            <a:avLst/>
          </a:prstGeom>
        </p:spPr>
      </p:pic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55B1CE-1654-4836-A84C-7D0EF1363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845403"/>
            <a:ext cx="8458200" cy="41075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организации и проведения государственной итоговой аттестации по образовательным программам среднего общего образования 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 2023-2024 году</a:t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/>
              <a:t> 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9001125" cy="1295400"/>
          </a:xfrm>
        </p:spPr>
        <p:txBody>
          <a:bodyPr/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Во время сочинения на рабочем столе обучающегося помимо бланка регистрации и бланков записи находятся: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142875" y="1371600"/>
            <a:ext cx="8848725" cy="5343525"/>
          </a:xfrm>
        </p:spPr>
        <p:txBody>
          <a:bodyPr/>
          <a:lstStyle/>
          <a:p>
            <a:pPr lvl="0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ручка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гелевая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капилярная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с чернилами черного цвета);</a:t>
            </a:r>
          </a:p>
          <a:p>
            <a:pPr lvl="0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документ, удостоверяющий личность;</a:t>
            </a:r>
          </a:p>
          <a:p>
            <a:pPr lvl="0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орфографический словарь, выданный по месту проведения итогового сочинения;</a:t>
            </a:r>
          </a:p>
          <a:p>
            <a:pPr lvl="0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листы бумаги для черновиков,  выданные по месту проведения итогового сочинения;</a:t>
            </a:r>
          </a:p>
          <a:p>
            <a:pPr lvl="0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лекарства и питание (при необходимости);</a:t>
            </a:r>
          </a:p>
          <a:p>
            <a:pPr lvl="0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для участников с ОВЗ и детей-инвалидов – специальные технические средства(при необходимости).</a:t>
            </a:r>
          </a:p>
          <a:p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91DB2C-DCA8-4E9D-8610-04AD204F4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6526"/>
            <a:ext cx="8763000" cy="6492874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Во время проведения итогового сочинения участникам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запрещается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иметь при себе средства связи, фото-, аудио- и видеоаппаратуру, справочные материалы, письменные заметки и иные средства хранения и передачи информации, собственные орфографические и(или) толковые словари, пользоваться текстами литературного материала (художественными произведениями, дневниками, мемуарами, публицистикой, другими литературными источниками).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Участники итогового сочинения,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нарушившие указанные требования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удаляются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с итогового собеседования</a:t>
            </a:r>
            <a:r>
              <a:rPr lang="ru-RU" dirty="0"/>
              <a:t>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E84FD5-22C8-4891-A0BB-9807C25E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07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" y="228599"/>
            <a:ext cx="8458200" cy="5791201"/>
          </a:xfrm>
        </p:spPr>
        <p:txBody>
          <a:bodyPr/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Ознакомление участников ЕГЭ с полученными ими результатами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итоговом сочинении осуществляется не позднее 12 календарных  дней со дня его проведения в образовательной организации, где обучается участник ОГЭ. </a:t>
            </a:r>
          </a:p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Результатом итогового сочинения является «зачет» или «незачет».</a:t>
            </a:r>
          </a:p>
          <a:p>
            <a:pPr algn="l"/>
            <a:endParaRPr lang="ru-RU" dirty="0"/>
          </a:p>
          <a:p>
            <a:pPr algn="l"/>
            <a:r>
              <a:rPr lang="ru-RU" dirty="0"/>
              <a:t>Наличие результата «зачет» </a:t>
            </a:r>
          </a:p>
          <a:p>
            <a:pPr algn="l"/>
            <a:r>
              <a:rPr lang="ru-RU" dirty="0"/>
              <a:t>за итоговое сочинение является</a:t>
            </a:r>
          </a:p>
          <a:p>
            <a:pPr algn="l"/>
            <a:r>
              <a:rPr lang="ru-RU" dirty="0"/>
              <a:t> одним из условий  допуска к ГИА-11</a:t>
            </a:r>
          </a:p>
        </p:txBody>
      </p:sp>
      <p:pic>
        <p:nvPicPr>
          <p:cNvPr id="2050" name="Picture 2" descr="ÐÐ°ÑÑÐ¸Ð½ÐºÐ¸ Ð¿Ð¾ Ð·Ð°Ð¿ÑÐ¾ÑÑ Ð·Ð°ÑÐµÑ Ð½ÐµÐ·Ð°ÑÐµÑ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800" y="3429000"/>
            <a:ext cx="230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968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28625" y="76201"/>
            <a:ext cx="8229600" cy="609600"/>
          </a:xfrm>
        </p:spPr>
        <p:txBody>
          <a:bodyPr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день экзамена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143500"/>
          </a:xfrm>
        </p:spPr>
        <p:txBody>
          <a:bodyPr/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Допуск обучающихся в ППЭ осуществляется при наличии у них документов, удостоверяющих их личность </a:t>
            </a:r>
            <a:r>
              <a:rPr lang="ru-RU" b="1" dirty="0"/>
              <a:t>– паспорта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и при наличии их в списках распределения в данный ППЭ.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Участники ЕГЭ занимают рабочие места в аудитории в соответствии со списками распределения.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Изменение рабочего места не допускается.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запрещается иметь при себе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средства связи, электронно-вычислительную технику, фото-, аудио- и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видеоаппаратуру, справочные материалы, письменные 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заметки и иные средства хранения и передачи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информации.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33455-CF2F-4438-BBFB-2CE420B5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66799"/>
          </a:xfrm>
        </p:spPr>
        <p:txBody>
          <a:bodyPr/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 день проведения экзамена в ППЭ участникам ГИА запрещается: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0BB9AA-252C-4520-A071-EF8A3724D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общаться с другими участниками ГИА во время проведения экзамена в аудитории;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– иметь при себе средства связи, фото-, аудио- и видеоаппаратуру, справочные материалы, письменные заметки и иные средства хранения и передачи информации;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– выносить из аудитории и ППЭ черновики, экзаменационные материалы на бумажном или электронном носителе;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– фотографировать экзаменационные материалы, черновики;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– свободно перемещаться по аудитории и ППЭ; выходить из аудитории без разрешения организатора.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1CA3D8-F1F5-4343-90B5-615BB9DB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265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Удаление с экзамена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Лица, допустившие нарушение устанавливаемого порядка проведения ГИА, удаляются с экзамена. </a:t>
            </a:r>
          </a:p>
          <a:p>
            <a:pPr algn="just">
              <a:spcBef>
                <a:spcPct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Организаторы или общественные наблюдатели приглашают уполномоченных представителей ГЭК, которые составляют акт об удалении с экзамена и удаляют лиц, нарушивших устанавливаемый порядок проведения ГИА, из ППЭ.</a:t>
            </a:r>
          </a:p>
          <a:p>
            <a:pPr algn="just">
              <a:spcBef>
                <a:spcPct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 об удалении с экзамена в тот же день направляются в ГЭК для учета при обработке экзаменационных работ.</a:t>
            </a:r>
          </a:p>
          <a:p>
            <a:pPr algn="just">
              <a:spcBef>
                <a:spcPct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http://school4.armavir.kubannet.ru/wp-content/uploads/2017/10/%D0%97%D0%B0%D0%BF%D1%80%D0%B5%D1%89%D0%B5%D0%BD%D0%BE-%D0%BD%D0%B0-%D1%8D%D0%BA%D0%B7%D0%B0%D0%BC%D0%B5%D0%BD%D0%B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23"/>
          <a:stretch>
            <a:fillRect/>
          </a:stretch>
        </p:blipFill>
        <p:spPr bwMode="auto">
          <a:xfrm>
            <a:off x="2195513" y="3271838"/>
            <a:ext cx="4608512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 завершение экзамена по объективным причинам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 состоянию здоровья или другим объективным причинам обучающийся не завершает выполнение экзаменационной работы, то он досрочно покидает аудиторию.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Организаторы приглашают руководителя ППЭ, медицинского работника и уполномоченных представителей ГЭК, которые составляют акт о досрочном завершении экзамена по объективным причинам.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Акт о досрочном завершении экзамена по объективным причинам в тот же день направляются в ГЭК для учета при обработке экзаменационных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031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Ознакомление участников ЕГЭ с полученными ими результатами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ЕГЭ по общеобразовательному предмету осуществляется в течение одного рабочего дня со дня их передачи в образовательные  организации. Указанный день считается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официальным днем объявления результатов ГИА.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5C392-92F9-40A6-BB1D-48485405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01675"/>
          </a:xfrm>
        </p:spPr>
        <p:txBody>
          <a:bodyPr/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Апелляция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E562C-0D4A-4CEE-86CF-2E3EFCDAF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Апелляцию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 нарушении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установленного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порядка проведения экзамена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участник ЕГЭ подает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 день проведения экзамена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члену ГЭК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не покидая ППЭ.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Апелляция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 несогласии с выставленными баллами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подается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 течение двух рабочих дней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с официального дня объявления результатов экзамена по соответствующему общеобразовательному предмету.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9249C4-C47F-4B04-A349-01371888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8686800" cy="3048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793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Повторная сдача ЕГЭ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381000" y="609600"/>
            <a:ext cx="8534400" cy="59436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резервные сроки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допускается повторно к  ГИА участник, который получил  неудовлетворительные результаты не более чем по одному из обязательных предметов.</a:t>
            </a: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В дополнительный период (не ранее 1 сентября 2024)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допускаются участники ГИА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 прошедшие ГИА по обязательным предметам, в том числе участники ГИА, чьи результаты по обязательным предметам были аннулированы по решению председателя ГЭК в случае выявления фактов нарушения Порядка участниками ГИА;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получившие неудовлетворительные результаты двум обязательным предметам, либо получившие повторно неудовлетворительный результат по одному из этих предметов на ГИА в резервные.</a:t>
            </a:r>
          </a:p>
          <a:p>
            <a:pPr marL="0" indent="0"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обеспечение: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45161"/>
          </a:xfrm>
        </p:spPr>
        <p:txBody>
          <a:bodyPr/>
          <a:lstStyle/>
          <a:p>
            <a:pPr lvl="0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«Об образовании в Российской Федерации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от 29.12.2012 № 273-ФЗ (ст.59)</a:t>
            </a:r>
          </a:p>
          <a:p>
            <a:pPr lvl="0"/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Порядок проведения государственной итоговой аттестации по образовательным программам основного общего образования, утвержденный приказом </a:t>
            </a:r>
            <a:r>
              <a:rPr lang="ru-RU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 РФ от 04.04.2023 № 233/552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Источники информации</a:t>
            </a:r>
          </a:p>
          <a:p>
            <a:pPr marL="0" indent="0">
              <a:buNone/>
            </a:pPr>
            <a:r>
              <a:rPr lang="en-US" dirty="0"/>
              <a:t>https://www.ege.spb.ru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58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B9D0F-9E81-4303-B99D-A7F24C74C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проведения ГИА - 11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8E77DC-3DBF-42C2-AE4E-13B5DDC9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единый государственный экзамен (далее ЕГЭ);</a:t>
            </a:r>
          </a:p>
          <a:p>
            <a:r>
              <a:rPr lang="ru-RU" dirty="0"/>
              <a:t>государственный выпускной экзамен (далее ГВЭ) для обучающихся с ограниченными возможностями здоровья, обучающихся детей-инвалидов и инвалидов.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4772F1-826B-4A73-81E4-F20B2613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04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57224"/>
          </a:xfrm>
        </p:spPr>
        <p:txBody>
          <a:bodyPr/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 ГИА допускаются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448175"/>
          </a:xfrm>
        </p:spPr>
        <p:txBody>
          <a:bodyPr/>
          <a:lstStyle/>
          <a:p>
            <a:pPr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		</a:t>
            </a:r>
            <a:r>
              <a:rPr lang="ru-RU" b="1" dirty="0"/>
              <a:t>К ЕГЭ допускаются обучающиеся,</a:t>
            </a:r>
            <a:r>
              <a:rPr lang="ru-RU" dirty="0"/>
              <a:t> </a:t>
            </a:r>
            <a:r>
              <a:rPr lang="ru-RU" i="1" dirty="0"/>
              <a:t>не имеющие академической задолженности</a:t>
            </a:r>
            <a:r>
              <a:rPr lang="ru-RU" dirty="0"/>
              <a:t> (имеющие годовые отметки по всем предметам учебного плана за каждый год обучения </a:t>
            </a:r>
            <a:r>
              <a:rPr lang="ru-RU" b="1" dirty="0"/>
              <a:t>не ниже удовлетворительных</a:t>
            </a:r>
            <a:r>
              <a:rPr lang="ru-RU" dirty="0"/>
              <a:t>), а также имеющие результат «зачет» за итоговое сочинение.</a:t>
            </a:r>
          </a:p>
          <a:p>
            <a:pPr algn="just">
              <a:buFont typeface="Wingdings" pitchFamily="2" charset="2"/>
              <a:buNone/>
            </a:pP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0A18-DAA5-4A65-9115-0E80A18F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ГИА в форме ЕГЭ проводиться по учебным предметам: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5A50CA-B4E7-47F0-B84C-B8E6CE8B3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русский язык и математика (обязательные учебные предметы);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физика, химия, биология, литература, география, история, обществознание, иностранные языки, информатика (учебные предметы по выбору).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4BA0F2-92F0-4EFF-8A9C-8811CAA3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16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45930-2BF3-4A2A-8EF5-4F90F2344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ЕГЭ по учебному предмету «Математика»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F89CF6-DD24-44CD-846B-A5B83ECFF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ЕГЭ, результаты которого признаются в качестве результатов ГИА (ЕГЭ по математике </a:t>
            </a:r>
            <a:r>
              <a:rPr lang="ru-RU" b="1" dirty="0"/>
              <a:t>базового уровня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ЕГЭ, результаты которого признаются в качестве результатов ГИА, а также в качестве вступительных испытаний по математике при приеме на обучение в ВУЗ (ЕГЭ по математике </a:t>
            </a:r>
            <a:r>
              <a:rPr lang="ru-RU" b="1" dirty="0"/>
              <a:t>профильного уровня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ACB1BE-0D02-476E-A4B1-94DC26CA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96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Заявление об участие в экзаменах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6400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февраля 2024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года в образовательную организацию подается заявление с указанием выбранных учебных предметов, уровня ЕГЭ по математике (базовый или профильный).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Участники ЕГЭ вправе подать заявление об участии в ЕГЭ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после 1 февраля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только при наличии у них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уважительных причин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(болезни или иных обстоятельств),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подтвержденных документально.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0FF80A-9332-4418-B003-1378410C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8839200" cy="6127750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Изменение (дополнение) перечня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указанных в заявлении об участии в экзаменах учебных предметов,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изменение формы ГИА, сроков участия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экзаменах возможно только при наличии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уважительных причин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(болезни или иных обстоятельств),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подтвержденных документально.</a:t>
            </a:r>
          </a:p>
          <a:p>
            <a:r>
              <a:rPr lang="ru-RU" b="1" dirty="0"/>
              <a:t>Изменение уровня ЕГЭ по математике </a:t>
            </a:r>
            <a:r>
              <a:rPr lang="ru-RU" dirty="0"/>
              <a:t>возможно при подаче в ГЭК соответствующего заявления </a:t>
            </a:r>
            <a:r>
              <a:rPr lang="ru-RU" b="1" dirty="0"/>
              <a:t>не позднее чем за две недели</a:t>
            </a:r>
            <a:r>
              <a:rPr lang="ru-RU" dirty="0"/>
              <a:t> до начала соответствующего экзамена.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81E8E8-23DA-4571-900F-B3D6C231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825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Итоговое сочинение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46750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сроки – первая среда декабря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6.12.2023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позднее чем за 2 недели (до 22.11.23)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 начала проведения итогового сочинения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необходимо подать заявление для участия в итоговом сочинении.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даты – первая  среда февраля и вторая среда апреля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7.02.2024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10.04.2024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111880"/>
      </p:ext>
    </p:extLst>
  </p:cSld>
  <p:clrMapOvr>
    <a:masterClrMapping/>
  </p:clrMapOvr>
</p:sld>
</file>

<file path=ppt/theme/theme1.xml><?xml version="1.0" encoding="utf-8"?>
<a:theme xmlns:a="http://schemas.openxmlformats.org/drawingml/2006/main" name="7_Тема Office">
  <a:themeElements>
    <a:clrScheme name="7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7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</TotalTime>
  <Words>1110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7_Тема Office</vt:lpstr>
      <vt:lpstr>Особенности  организации и проведения государственной итоговой аттестации по образовательным программам среднего общего образования  в 2023-2024 году     </vt:lpstr>
      <vt:lpstr>Нормативно-правовое обеспечение: </vt:lpstr>
      <vt:lpstr>Формы проведения ГИА - 11</vt:lpstr>
      <vt:lpstr>К ГИА допускаются</vt:lpstr>
      <vt:lpstr>ГИА в форме ЕГЭ проводиться по учебным предметам: </vt:lpstr>
      <vt:lpstr>ЕГЭ по учебному предмету «Математика» </vt:lpstr>
      <vt:lpstr>Заявление об участие в экзаменах </vt:lpstr>
      <vt:lpstr>Презентация PowerPoint</vt:lpstr>
      <vt:lpstr>Итоговое сочинение</vt:lpstr>
      <vt:lpstr>Во время сочинения на рабочем столе обучающегося помимо бланка регистрации и бланков записи находятся: </vt:lpstr>
      <vt:lpstr>Презентация PowerPoint</vt:lpstr>
      <vt:lpstr>Презентация PowerPoint</vt:lpstr>
      <vt:lpstr>В день экзамена</vt:lpstr>
      <vt:lpstr>В день проведения экзамена в ППЭ участникам ГИА запрещается: </vt:lpstr>
      <vt:lpstr>Удаление с экзамена</vt:lpstr>
      <vt:lpstr>Не завершение экзамена по объективным причинам</vt:lpstr>
      <vt:lpstr>Презентация PowerPoint</vt:lpstr>
      <vt:lpstr>Апелляция </vt:lpstr>
      <vt:lpstr>Повторная сдача ЕГЭ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Пользователь</cp:lastModifiedBy>
  <cp:revision>549</cp:revision>
  <cp:lastPrinted>1601-01-01T00:00:00Z</cp:lastPrinted>
  <dcterms:created xsi:type="dcterms:W3CDTF">1601-01-01T00:00:00Z</dcterms:created>
  <dcterms:modified xsi:type="dcterms:W3CDTF">2023-11-22T16:29:51Z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